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63" r:id="rId4"/>
    <p:sldId id="280" r:id="rId5"/>
    <p:sldId id="259" r:id="rId6"/>
    <p:sldId id="265" r:id="rId7"/>
    <p:sldId id="266" r:id="rId8"/>
    <p:sldId id="281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82" r:id="rId17"/>
    <p:sldId id="260" r:id="rId18"/>
    <p:sldId id="270" r:id="rId19"/>
    <p:sldId id="269" r:id="rId20"/>
    <p:sldId id="268" r:id="rId21"/>
    <p:sldId id="283" r:id="rId22"/>
    <p:sldId id="262" r:id="rId23"/>
    <p:sldId id="267" r:id="rId24"/>
    <p:sldId id="258" r:id="rId25"/>
    <p:sldId id="278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-102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B8E225-8C0E-9A4F-81AF-B94F799B4E20}" type="datetimeFigureOut">
              <a:rPr lang="en-US" smtClean="0"/>
              <a:t>4/21/15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F6DBA-488A-BA49-84B4-774D36756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102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the Yelp dataset I would like to explore a different kind of visualization. One of the main things I think Yelp doesn’t really do well is recommend you food. Yelp is at its core a business recommendation service and it is similar for food. I would like to break this down and introduce food recommendation directly to users.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since we’re dealing with food, naturally it should come to mind that we should use the photos of the food rather than their names. A food name can be ambiguous but a food picture tells a lot about the food. It includes even information more than the food itself. Such as the plate and the utensils used so from that you could potentially infer the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93208-4B7D-4B1C-AF2A-AF123FCFEB5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07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93208-4B7D-4B1C-AF2A-AF123FCFEB5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71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93208-4B7D-4B1C-AF2A-AF123FCFEB5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439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93208-4B7D-4B1C-AF2A-AF123FCFEB5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38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3900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4208929"/>
            <a:ext cx="5458968" cy="1048684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0" y="5257800"/>
            <a:ext cx="5458968" cy="62179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90525"/>
            <a:ext cx="5504688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22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B1A24CD3-204F-4468-8EE4-28A6668D006A}" type="datetimeFigureOut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8688" y="6356350"/>
            <a:ext cx="4736592" cy="365125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6494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4/21/15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4/21/15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5720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4/21/15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4/21/15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052" y="990600"/>
            <a:ext cx="3566160" cy="51355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4/21/15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46811" y="268288"/>
            <a:ext cx="4114800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1365" y="6124014"/>
            <a:ext cx="1752600" cy="365125"/>
          </a:xfrm>
        </p:spPr>
        <p:txBody>
          <a:bodyPr/>
          <a:lstStyle>
            <a:lvl1pPr algn="l">
              <a:defRPr/>
            </a:lvl1pPr>
          </a:lstStyle>
          <a:p>
            <a:fld id="{B1A24CD3-204F-4468-8EE4-28A6668D006A}" type="datetimeFigureOut">
              <a:rPr lang="en-US" smtClean="0"/>
              <a:t>4/21/15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386378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760258" y="990600"/>
            <a:ext cx="4096512" cy="56118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216775" y="268288"/>
            <a:ext cx="1639457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6858000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4/21/15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4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35471" y="268288"/>
            <a:ext cx="720761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3006726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4/21/15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>
            <a:off x="3352800" y="268288"/>
            <a:ext cx="47019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1" name="Picture Placeholder 2"/>
          <p:cNvSpPr>
            <a:spLocks noGrp="1"/>
          </p:cNvSpPr>
          <p:nvPr>
            <p:ph type="pic" idx="14"/>
          </p:nvPr>
        </p:nvSpPr>
        <p:spPr>
          <a:xfrm>
            <a:off x="33528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/>
          </p:nvPr>
        </p:nvSpPr>
        <p:spPr>
          <a:xfrm>
            <a:off x="57505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43799" y="1035424"/>
            <a:ext cx="1322295" cy="5090739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35424"/>
            <a:ext cx="6019800" cy="510978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B1A24CD3-204F-4468-8EE4-28A6668D006A}" type="datetimeFigureOut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2560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399" y="4171950"/>
            <a:ext cx="5457919" cy="1085850"/>
          </a:xfrm>
        </p:spPr>
        <p:txBody>
          <a:bodyPr>
            <a:normAutofit/>
          </a:bodyPr>
          <a:lstStyle>
            <a:lvl1pPr>
              <a:defRPr sz="4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1" y="5257799"/>
            <a:ext cx="5457918" cy="618565"/>
          </a:xfrm>
        </p:spPr>
        <p:txBody>
          <a:bodyPr>
            <a:normAutofit/>
          </a:bodyPr>
          <a:lstStyle>
            <a:lvl1pPr marL="0" indent="0" algn="l">
              <a:spcBef>
                <a:spcPct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spcBef>
                <a:spcPct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89965"/>
            <a:ext cx="5499847" cy="365125"/>
          </a:xfrm>
        </p:spPr>
        <p:txBody>
          <a:bodyPr/>
          <a:lstStyle>
            <a:lvl1pPr>
              <a:defRPr sz="2200" b="0" baseline="0">
                <a:solidFill>
                  <a:schemeClr val="bg1"/>
                </a:solidFill>
              </a:defRPr>
            </a:lvl1pPr>
          </a:lstStyle>
          <a:p>
            <a:fld id="{B1A24CD3-204F-4468-8EE4-28A6668D006A}" type="datetimeFigureOut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3847" y="6356350"/>
            <a:ext cx="473411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5459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00400" y="2877671"/>
            <a:ext cx="5646867" cy="128016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8423" y="914400"/>
            <a:ext cx="6508377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423" y="2209800"/>
            <a:ext cx="6508377" cy="391636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B1A24CD3-204F-4468-8EE4-28A6668D006A}" type="datetimeFigureOut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8423" y="6356350"/>
            <a:ext cx="492685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31694" y="361016"/>
            <a:ext cx="506506" cy="365125"/>
          </a:xfrm>
        </p:spPr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5" y="1976718"/>
            <a:ext cx="1645920" cy="46257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58952" y="268288"/>
            <a:ext cx="1099073" cy="635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1" y="3429000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9801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600" y="6356350"/>
            <a:ext cx="1622612" cy="365125"/>
          </a:xfrm>
        </p:spPr>
        <p:txBody>
          <a:bodyPr/>
          <a:lstStyle/>
          <a:p>
            <a:fld id="{B1A24CD3-204F-4468-8EE4-28A6668D006A}" type="datetimeFigureOut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531158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4773706"/>
            <a:ext cx="2971800" cy="18445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354" y="3429001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354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1212" y="6104965"/>
            <a:ext cx="506506" cy="365125"/>
          </a:xfrm>
        </p:spPr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4" y="268288"/>
            <a:ext cx="2971800" cy="443865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244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4/21/15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8835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79391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79391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4/21/15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214562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4/21/15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57199" y="4224973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6508377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209800"/>
            <a:ext cx="6508377" cy="391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8659" y="6356350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B1A24CD3-204F-4468-8EE4-28A6668D006A}" type="datetimeFigureOut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812" y="6356350"/>
            <a:ext cx="6007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6494" y="361016"/>
            <a:ext cx="5065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0" b="1">
                <a:solidFill>
                  <a:schemeClr val="bg1"/>
                </a:solidFill>
              </a:defRPr>
            </a:lvl1pPr>
          </a:lstStyle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800"/>
        </a:spcBef>
        <a:buClr>
          <a:schemeClr val="accent1"/>
        </a:buClr>
        <a:buSzPct val="100000"/>
        <a:buFont typeface="Wingdings 2" pitchFamily="18" charset="2"/>
        <a:buChar char="¡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run.plnkr.co/plunks/jRIGKXMZLDn5xrMJgqTl/" TargetMode="External"/><Relationship Id="rId4" Type="http://schemas.openxmlformats.org/officeDocument/2006/relationships/hyperlink" Target="https://jmrosen155.shinyapps.io/YelpRecommendationSystemFinal/" TargetMode="External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run.plnkr.co/plunks/2VmoxsPrUOcLXuaPsNtS/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guleff.github.io/edav/2015/04/20/SamGuleff_Yelp_2D_RMarkdown/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hyperlink" Target="http://sguleff.github.io/edav/2015/04/20/SamGuleff_Yelp_2D_D3Markdown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CUDSY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Columbia University Data Science Yelp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523" y="220117"/>
            <a:ext cx="1745747" cy="174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68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523" y="220117"/>
            <a:ext cx="1745747" cy="174574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6508377" cy="1143000"/>
          </a:xfrm>
        </p:spPr>
        <p:txBody>
          <a:bodyPr/>
          <a:lstStyle/>
          <a:p>
            <a:r>
              <a:rPr lang="en-US" sz="3200" b="1" dirty="0" smtClean="0"/>
              <a:t>Algorithm for drawing squares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57199" y="2057400"/>
            <a:ext cx="808801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0"/>
              </a:spcBef>
              <a:buFont typeface="Wingdings" charset="2"/>
              <a:buChar char="Ø"/>
            </a:pPr>
            <a:r>
              <a:rPr lang="en-US" sz="25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To draw a square in D3, we need:</a:t>
            </a:r>
          </a:p>
          <a:p>
            <a:pPr marL="914400" lvl="1" indent="-457200">
              <a:spcBef>
                <a:spcPct val="0"/>
              </a:spcBef>
              <a:buFont typeface="+mj-lt"/>
              <a:buAutoNum type="arabicPeriod"/>
            </a:pPr>
            <a:r>
              <a:rPr lang="en-US" sz="25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U</a:t>
            </a:r>
            <a:r>
              <a:rPr lang="en-US" sz="25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pper left coordinate of the square</a:t>
            </a:r>
          </a:p>
          <a:p>
            <a:pPr marL="914400" lvl="1" indent="-457200">
              <a:spcBef>
                <a:spcPct val="0"/>
              </a:spcBef>
              <a:buFont typeface="+mj-lt"/>
              <a:buAutoNum type="arabicPeriod"/>
            </a:pPr>
            <a:r>
              <a:rPr lang="en-US" sz="25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Edge length of square</a:t>
            </a:r>
          </a:p>
          <a:p>
            <a:pPr marL="342900" indent="-342900">
              <a:spcBef>
                <a:spcPct val="0"/>
              </a:spcBef>
              <a:buFont typeface="Wingdings" charset="2"/>
              <a:buChar char="Ø"/>
            </a:pPr>
            <a:r>
              <a:rPr lang="en-US" sz="25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Algorithm should:</a:t>
            </a:r>
          </a:p>
          <a:p>
            <a:pPr marL="914400" lvl="1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00" dirty="0" smtClean="0">
                <a:solidFill>
                  <a:schemeClr val="accent1"/>
                </a:solidFill>
              </a:rPr>
              <a:t>Input: an array of edge lengths</a:t>
            </a:r>
            <a:endParaRPr lang="en-US" sz="2500" dirty="0">
              <a:solidFill>
                <a:schemeClr val="accent1"/>
              </a:solidFill>
            </a:endParaRPr>
          </a:p>
          <a:p>
            <a:pPr marL="914400" lvl="1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00" dirty="0" smtClean="0">
                <a:solidFill>
                  <a:schemeClr val="accent1"/>
                </a:solidFill>
              </a:rPr>
              <a:t>Output: coordinates and scaled lengths of squares</a:t>
            </a:r>
          </a:p>
          <a:p>
            <a:pPr marL="914400" lvl="1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Minimize: total width and length used</a:t>
            </a:r>
          </a:p>
          <a:p>
            <a:pPr marL="914400" lvl="1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Written in </a:t>
            </a:r>
            <a:r>
              <a:rPr lang="en-US" sz="2500" dirty="0" err="1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javascript</a:t>
            </a:r>
            <a:r>
              <a:rPr lang="en-US" sz="25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so compatible with d3</a:t>
            </a:r>
          </a:p>
          <a:p>
            <a:pPr>
              <a:spcBef>
                <a:spcPct val="0"/>
              </a:spcBef>
            </a:pPr>
            <a:endParaRPr lang="en-US" sz="2500" dirty="0" smtClean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</a:pPr>
            <a:endParaRPr lang="en-US" sz="2500" dirty="0" smtClean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342900" indent="-342900">
              <a:spcBef>
                <a:spcPct val="0"/>
              </a:spcBef>
              <a:buFont typeface="Wingdings" charset="2"/>
              <a:buChar char="Ø"/>
            </a:pPr>
            <a:endParaRPr lang="en-US" sz="25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12599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/>
              <a:t>Food Map Algorithm</a:t>
            </a:r>
            <a:endParaRPr lang="en-US" sz="32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523" y="220117"/>
            <a:ext cx="1745747" cy="174574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517716" y="2349042"/>
            <a:ext cx="6166936" cy="3868020"/>
            <a:chOff x="1082587" y="2793813"/>
            <a:chExt cx="4829175" cy="3028951"/>
          </a:xfrm>
        </p:grpSpPr>
        <p:pic>
          <p:nvPicPr>
            <p:cNvPr id="4" name="Picture 2" descr="http://media.tumblr.com/cc432b69485fa870d99ceaa6c1689a63/tumblr_inline_ml5vf6LCNd1qz4rgp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2587" y="2793813"/>
              <a:ext cx="4762500" cy="139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https://lh3.googleusercontent.com/-KoaL7ttjFnE/UXqDtAB8ziI/AAAAAAAAIiQ/pgwjKgJ_nYg/s1600/square_alg_3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2587" y="4184464"/>
              <a:ext cx="4829175" cy="1638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Rectangle 7"/>
          <p:cNvSpPr/>
          <p:nvPr/>
        </p:nvSpPr>
        <p:spPr>
          <a:xfrm>
            <a:off x="875792" y="6307657"/>
            <a:ext cx="74507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https://sites.google.com/site/e90e50fx/home/square-chart-and-treemap-in-excel</a:t>
            </a:r>
          </a:p>
        </p:txBody>
      </p:sp>
    </p:spTree>
    <p:extLst>
      <p:ext uri="{BB962C8B-B14F-4D97-AF65-F5344CB8AC3E}">
        <p14:creationId xmlns:p14="http://schemas.microsoft.com/office/powerpoint/2010/main" val="3492716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8"/>
          <a:stretch/>
        </p:blipFill>
        <p:spPr>
          <a:xfrm>
            <a:off x="4405612" y="1864744"/>
            <a:ext cx="4608576" cy="4330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52" y="1614387"/>
            <a:ext cx="4606684" cy="46066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399978"/>
            <a:ext cx="6508377" cy="556523"/>
          </a:xfrm>
        </p:spPr>
        <p:txBody>
          <a:bodyPr/>
          <a:lstStyle/>
          <a:p>
            <a:r>
              <a:rPr lang="en-US" sz="3200" b="1" dirty="0" smtClean="0"/>
              <a:t>Prototyping in Python</a:t>
            </a:r>
            <a:endParaRPr lang="en-US" sz="32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9523" y="220117"/>
            <a:ext cx="1745747" cy="174574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199" y="5879170"/>
            <a:ext cx="808801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25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Red points in the figure represent allowable locations for placing squares</a:t>
            </a:r>
          </a:p>
        </p:txBody>
      </p:sp>
    </p:spTree>
    <p:extLst>
      <p:ext uri="{BB962C8B-B14F-4D97-AF65-F5344CB8AC3E}">
        <p14:creationId xmlns:p14="http://schemas.microsoft.com/office/powerpoint/2010/main" val="61970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1" b="6693"/>
          <a:stretch/>
        </p:blipFill>
        <p:spPr>
          <a:xfrm>
            <a:off x="4272494" y="2106273"/>
            <a:ext cx="4320549" cy="36891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4"/>
          <a:stretch/>
        </p:blipFill>
        <p:spPr>
          <a:xfrm>
            <a:off x="263968" y="1764059"/>
            <a:ext cx="4320549" cy="409440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6508377" cy="1143000"/>
          </a:xfrm>
        </p:spPr>
        <p:txBody>
          <a:bodyPr/>
          <a:lstStyle/>
          <a:p>
            <a:r>
              <a:rPr lang="en-US" sz="3200" b="1" dirty="0" smtClean="0"/>
              <a:t>Overlapping issue</a:t>
            </a:r>
            <a:endParaRPr lang="en-US" sz="3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9523" y="220117"/>
            <a:ext cx="1745747" cy="17457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199" y="5879170"/>
            <a:ext cx="808801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25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For each new optimal point, check if adding a square there would result in overlapping </a:t>
            </a:r>
          </a:p>
        </p:txBody>
      </p:sp>
    </p:spTree>
    <p:extLst>
      <p:ext uri="{BB962C8B-B14F-4D97-AF65-F5344CB8AC3E}">
        <p14:creationId xmlns:p14="http://schemas.microsoft.com/office/powerpoint/2010/main" val="1899425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47" y="1918665"/>
            <a:ext cx="4606684" cy="460668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6508377" cy="1143000"/>
          </a:xfrm>
        </p:spPr>
        <p:txBody>
          <a:bodyPr/>
          <a:lstStyle/>
          <a:p>
            <a:r>
              <a:rPr lang="en-US" sz="3200" b="1" dirty="0" smtClean="0"/>
              <a:t>Still room for improvements…</a:t>
            </a:r>
            <a:endParaRPr lang="en-US" sz="3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9523" y="220117"/>
            <a:ext cx="1745747" cy="17457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363896" y="2272881"/>
            <a:ext cx="394453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Filling squares in empty spaces between squares (back filling)</a:t>
            </a: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Scaling should be applied to all the squares</a:t>
            </a: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Greedy algorithm: not guaranteed to be ideal for all squares </a:t>
            </a:r>
          </a:p>
        </p:txBody>
      </p:sp>
    </p:spTree>
    <p:extLst>
      <p:ext uri="{BB962C8B-B14F-4D97-AF65-F5344CB8AC3E}">
        <p14:creationId xmlns:p14="http://schemas.microsoft.com/office/powerpoint/2010/main" val="786732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/>
              <a:t>Food Map Data Scraping</a:t>
            </a:r>
            <a:endParaRPr lang="en-US" sz="32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523" y="220117"/>
            <a:ext cx="1745747" cy="17457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2981" y="94565"/>
            <a:ext cx="39837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199" y="2057400"/>
            <a:ext cx="8088015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0"/>
              </a:spcBef>
              <a:buFont typeface="Wingdings" charset="2"/>
              <a:buChar char="Ø"/>
            </a:pPr>
            <a:r>
              <a:rPr lang="en-US" sz="25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196 Restaurants Listed on 2012 Data</a:t>
            </a:r>
          </a:p>
          <a:p>
            <a:pPr marL="342900" indent="-342900">
              <a:spcBef>
                <a:spcPct val="0"/>
              </a:spcBef>
              <a:buFont typeface="Wingdings" charset="2"/>
              <a:buChar char="Ø"/>
            </a:pPr>
            <a:r>
              <a:rPr lang="en-US" sz="25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93 Restaurant Menus Available</a:t>
            </a:r>
          </a:p>
          <a:p>
            <a:pPr marL="342900" indent="-342900">
              <a:spcBef>
                <a:spcPct val="0"/>
              </a:spcBef>
              <a:buFont typeface="Wingdings" charset="2"/>
              <a:buChar char="Ø"/>
            </a:pPr>
            <a:r>
              <a:rPr lang="en-US" sz="25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5801 Food Items</a:t>
            </a:r>
          </a:p>
          <a:p>
            <a:pPr marL="342900" indent="-342900">
              <a:spcBef>
                <a:spcPct val="0"/>
              </a:spcBef>
              <a:buFont typeface="Wingdings" charset="2"/>
              <a:buChar char="Ø"/>
            </a:pPr>
            <a:r>
              <a:rPr lang="en-US" sz="25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383 Food Items with Photos</a:t>
            </a:r>
          </a:p>
          <a:p>
            <a:pPr marL="342900" indent="-342900">
              <a:spcBef>
                <a:spcPct val="0"/>
              </a:spcBef>
              <a:buFont typeface="Wingdings" charset="2"/>
              <a:buChar char="Ø"/>
            </a:pPr>
            <a:r>
              <a:rPr lang="en-US" sz="25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335 Food Items with Photos and Reviews</a:t>
            </a:r>
          </a:p>
          <a:p>
            <a:pPr marL="342900" indent="-342900">
              <a:spcBef>
                <a:spcPct val="0"/>
              </a:spcBef>
              <a:buFont typeface="Wingdings" charset="2"/>
              <a:buChar char="Ø"/>
            </a:pPr>
            <a:r>
              <a:rPr lang="en-US" sz="25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54 Restaurants Remaining</a:t>
            </a:r>
          </a:p>
          <a:p>
            <a:pPr marL="342900" indent="-342900">
              <a:spcBef>
                <a:spcPct val="0"/>
              </a:spcBef>
              <a:buFont typeface="Wingdings" charset="2"/>
              <a:buChar char="Ø"/>
            </a:pPr>
            <a:endParaRPr lang="en-US" sz="25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342900" indent="-342900">
              <a:spcBef>
                <a:spcPct val="0"/>
              </a:spcBef>
              <a:buFont typeface="Wingdings" charset="2"/>
              <a:buChar char="Ø"/>
            </a:pPr>
            <a:r>
              <a:rPr lang="en-US" sz="25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Photos are tagged to reviews</a:t>
            </a:r>
          </a:p>
          <a:p>
            <a:pPr marL="342900" indent="-342900">
              <a:spcBef>
                <a:spcPct val="0"/>
              </a:spcBef>
              <a:buFont typeface="Wingdings" charset="2"/>
              <a:buChar char="Ø"/>
            </a:pPr>
            <a:r>
              <a:rPr lang="en-US" sz="25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Reviews tagged to food on Yelp are based on basic string matching</a:t>
            </a:r>
          </a:p>
          <a:p>
            <a:pPr marL="342900" indent="-342900">
              <a:spcBef>
                <a:spcPct val="0"/>
              </a:spcBef>
              <a:buFont typeface="Wingdings" charset="2"/>
              <a:buChar char="Ø"/>
            </a:pPr>
            <a:r>
              <a:rPr lang="en-US" sz="25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Reviews can be tagged to more than one food</a:t>
            </a:r>
            <a:endParaRPr lang="en-US" sz="25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59027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170" y="3429000"/>
            <a:ext cx="6693077" cy="1398494"/>
          </a:xfrm>
        </p:spPr>
        <p:txBody>
          <a:bodyPr/>
          <a:lstStyle/>
          <a:p>
            <a:r>
              <a:rPr lang="en-US" dirty="0" smtClean="0"/>
              <a:t>Discovering Similar Restaurants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435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/>
              <a:t>Discovering Similar Restaurants</a:t>
            </a:r>
            <a:endParaRPr lang="en-US" sz="32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523" y="220117"/>
            <a:ext cx="1745747" cy="17457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199" y="2057400"/>
            <a:ext cx="7825722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0"/>
              </a:spcBef>
              <a:buFont typeface="Wingdings" charset="2"/>
              <a:buChar char="Ø"/>
            </a:pPr>
            <a:r>
              <a:rPr lang="en-US" sz="25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Feature-based recommendation</a:t>
            </a:r>
          </a:p>
          <a:p>
            <a:pPr marL="342900" indent="-342900">
              <a:spcBef>
                <a:spcPct val="0"/>
              </a:spcBef>
              <a:buFont typeface="Wingdings" charset="2"/>
              <a:buChar char="Ø"/>
            </a:pPr>
            <a:r>
              <a:rPr lang="en-US" sz="2500" dirty="0" smtClean="0">
                <a:solidFill>
                  <a:schemeClr val="accent1"/>
                </a:solidFill>
              </a:rPr>
              <a:t>User</a:t>
            </a:r>
            <a:r>
              <a:rPr lang="en-US" sz="2500" dirty="0">
                <a:solidFill>
                  <a:schemeClr val="accent1"/>
                </a:solidFill>
              </a:rPr>
              <a:t>-based recommendation</a:t>
            </a:r>
          </a:p>
          <a:p>
            <a:pPr marL="800100" lvl="1" indent="-342900">
              <a:spcBef>
                <a:spcPct val="0"/>
              </a:spcBef>
              <a:buFont typeface="Wingdings" charset="2"/>
              <a:buChar char="Ø"/>
            </a:pPr>
            <a:r>
              <a:rPr lang="en-US" sz="2500" dirty="0">
                <a:solidFill>
                  <a:schemeClr val="accent1"/>
                </a:solidFill>
              </a:rPr>
              <a:t>Collaborative filtering</a:t>
            </a:r>
          </a:p>
          <a:p>
            <a:pPr marL="1257300" lvl="2" indent="-342900">
              <a:spcBef>
                <a:spcPct val="0"/>
              </a:spcBef>
              <a:buFont typeface="Wingdings" charset="2"/>
              <a:buChar char="Ø"/>
            </a:pPr>
            <a:r>
              <a:rPr lang="en-US" sz="2500" dirty="0" err="1">
                <a:solidFill>
                  <a:schemeClr val="accent1"/>
                </a:solidFill>
              </a:rPr>
              <a:t>Jaccard</a:t>
            </a:r>
            <a:r>
              <a:rPr lang="en-US" sz="2500" dirty="0">
                <a:solidFill>
                  <a:schemeClr val="accent1"/>
                </a:solidFill>
              </a:rPr>
              <a:t> </a:t>
            </a:r>
            <a:r>
              <a:rPr lang="en-US" sz="2500" dirty="0" smtClean="0">
                <a:solidFill>
                  <a:schemeClr val="accent1"/>
                </a:solidFill>
              </a:rPr>
              <a:t>Index</a:t>
            </a:r>
          </a:p>
          <a:p>
            <a:pPr lvl="2">
              <a:spcBef>
                <a:spcPct val="0"/>
              </a:spcBef>
            </a:pPr>
            <a:endParaRPr lang="en-US" sz="2500" dirty="0">
              <a:solidFill>
                <a:schemeClr val="accent1"/>
              </a:solidFill>
            </a:endParaRPr>
          </a:p>
          <a:p>
            <a:pPr lvl="2">
              <a:spcBef>
                <a:spcPct val="0"/>
              </a:spcBef>
            </a:pPr>
            <a:r>
              <a:rPr lang="en-US" sz="2500" dirty="0">
                <a:solidFill>
                  <a:schemeClr val="accent1"/>
                </a:solidFill>
              </a:rPr>
              <a:t>	</a:t>
            </a:r>
          </a:p>
          <a:p>
            <a:pPr marL="800100" lvl="1" indent="-342900">
              <a:spcBef>
                <a:spcPct val="0"/>
              </a:spcBef>
              <a:buFont typeface="Wingdings" charset="2"/>
              <a:buChar char="Ø"/>
            </a:pPr>
            <a:r>
              <a:rPr lang="en-US" sz="2500" dirty="0">
                <a:solidFill>
                  <a:schemeClr val="accent1"/>
                </a:solidFill>
              </a:rPr>
              <a:t>Matrix Factorization</a:t>
            </a:r>
          </a:p>
          <a:p>
            <a:pPr marL="342900" indent="-342900">
              <a:spcBef>
                <a:spcPct val="0"/>
              </a:spcBef>
              <a:buFont typeface="Wingdings" charset="2"/>
              <a:buChar char="Ø"/>
            </a:pPr>
            <a:endParaRPr lang="en-US" sz="2500" dirty="0" smtClean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</a:pPr>
            <a:endParaRPr lang="en-US" sz="2500" dirty="0" smtClean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674" y="2057399"/>
            <a:ext cx="2574872" cy="24075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562" y="3715605"/>
            <a:ext cx="21971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422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/>
              <a:t>Discovering Similar Restaurants</a:t>
            </a:r>
            <a:endParaRPr lang="en-US" sz="32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523" y="220117"/>
            <a:ext cx="1745747" cy="17457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199" y="2057400"/>
            <a:ext cx="80880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0"/>
              </a:spcBef>
              <a:buFont typeface="Wingdings" charset="2"/>
              <a:buChar char="Ø"/>
            </a:pPr>
            <a:r>
              <a:rPr lang="en-US" sz="25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Collaborative </a:t>
            </a:r>
            <a:r>
              <a:rPr lang="en-US" sz="25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f</a:t>
            </a:r>
            <a:r>
              <a:rPr lang="en-US" sz="25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iltering and matrix factorization to identify similar restaurants</a:t>
            </a:r>
          </a:p>
          <a:p>
            <a:pPr marL="342900" indent="-342900">
              <a:spcBef>
                <a:spcPct val="0"/>
              </a:spcBef>
              <a:buFont typeface="Wingdings" charset="2"/>
              <a:buChar char="Ø"/>
            </a:pPr>
            <a:r>
              <a:rPr lang="en-US" sz="25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Leaflet with bubbles sized according to rank of similarity to visualize restaurants on map</a:t>
            </a:r>
            <a:endParaRPr lang="en-US" sz="25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342900" indent="-342900">
              <a:spcBef>
                <a:spcPct val="0"/>
              </a:spcBef>
              <a:buFont typeface="Wingdings" charset="2"/>
              <a:buChar char="Ø"/>
            </a:pPr>
            <a:r>
              <a:rPr lang="en-US" sz="25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Shiny interface to allow:</a:t>
            </a:r>
          </a:p>
          <a:p>
            <a:pPr marL="800100" lvl="1" indent="-342900">
              <a:spcBef>
                <a:spcPct val="0"/>
              </a:spcBef>
              <a:buFont typeface="Wingdings" charset="2"/>
              <a:buChar char="Ø"/>
            </a:pPr>
            <a:r>
              <a:rPr lang="en-US" sz="25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</a:t>
            </a:r>
            <a:r>
              <a:rPr lang="en-US" sz="25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earching of restaurants</a:t>
            </a:r>
          </a:p>
          <a:p>
            <a:pPr marL="800100" lvl="1" indent="-342900">
              <a:spcBef>
                <a:spcPct val="0"/>
              </a:spcBef>
              <a:buFont typeface="Wingdings" charset="2"/>
              <a:buChar char="Ø"/>
            </a:pPr>
            <a:r>
              <a:rPr lang="en-US" sz="25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Sortable data table</a:t>
            </a:r>
          </a:p>
          <a:p>
            <a:pPr marL="800100" lvl="1" indent="-342900">
              <a:spcBef>
                <a:spcPct val="0"/>
              </a:spcBef>
              <a:buFont typeface="Wingdings" charset="2"/>
              <a:buChar char="Ø"/>
            </a:pPr>
            <a:r>
              <a:rPr lang="en-US" sz="25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Restaurant information</a:t>
            </a:r>
            <a:endParaRPr lang="en-US" sz="25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05050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/>
              <a:t>Discovering Similar Restaurants</a:t>
            </a:r>
            <a:endParaRPr lang="en-US" sz="32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523" y="220117"/>
            <a:ext cx="1745747" cy="17457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29" y="2525057"/>
            <a:ext cx="8826642" cy="11097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8629" y="2116222"/>
            <a:ext cx="4814138" cy="27241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Creating the Leaflet map and data table, and passing it to the Shiny output</a:t>
            </a:r>
            <a:endParaRPr lang="en-US" sz="10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8629" y="3634766"/>
            <a:ext cx="5662803" cy="27241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Shiny Output – Integrating Leaflet, data tables, and Passing restaurant name to </a:t>
            </a:r>
            <a:r>
              <a:rPr lang="en-US" sz="1000" b="1" dirty="0" err="1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FoodMap</a:t>
            </a:r>
            <a:endParaRPr lang="en-US" sz="10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29" y="3907181"/>
            <a:ext cx="8826642" cy="277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121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/>
              <a:t>Introduction</a:t>
            </a:r>
            <a:endParaRPr lang="en-US" sz="32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523" y="220117"/>
            <a:ext cx="1745747" cy="174574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199" y="2057400"/>
            <a:ext cx="789474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0"/>
              </a:spcBef>
              <a:buFont typeface="Wingdings" charset="2"/>
              <a:buChar char="Ø"/>
            </a:pPr>
            <a:r>
              <a:rPr lang="en-US" sz="25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What is the data?</a:t>
            </a:r>
          </a:p>
          <a:p>
            <a:pPr marL="800100" lvl="1" indent="-342900">
              <a:spcBef>
                <a:spcPct val="0"/>
              </a:spcBef>
              <a:buFont typeface="Wingdings" charset="2"/>
              <a:buChar char="Ø"/>
            </a:pPr>
            <a:r>
              <a:rPr lang="en-US" sz="25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Yelp restaurant data near Columbia</a:t>
            </a:r>
          </a:p>
          <a:p>
            <a:pPr marL="342900" indent="-342900">
              <a:spcBef>
                <a:spcPct val="0"/>
              </a:spcBef>
              <a:buFont typeface="Wingdings" charset="2"/>
              <a:buChar char="Ø"/>
            </a:pPr>
            <a:r>
              <a:rPr lang="en-US" sz="25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Why </a:t>
            </a:r>
            <a:r>
              <a:rPr lang="en-US" sz="25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analyze the </a:t>
            </a:r>
            <a:r>
              <a:rPr lang="en-US" sz="25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Yelp </a:t>
            </a:r>
            <a:r>
              <a:rPr lang="en-US" sz="25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data?</a:t>
            </a:r>
          </a:p>
          <a:p>
            <a:pPr marL="800100" lvl="1" indent="-342900">
              <a:spcBef>
                <a:spcPct val="0"/>
              </a:spcBef>
              <a:buFont typeface="Wingdings" charset="2"/>
              <a:buChar char="Ø"/>
            </a:pPr>
            <a:r>
              <a:rPr lang="en-US" sz="25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Find better way to view search results</a:t>
            </a:r>
          </a:p>
          <a:p>
            <a:pPr marL="800100" lvl="1" indent="-342900">
              <a:spcBef>
                <a:spcPct val="0"/>
              </a:spcBef>
              <a:buFont typeface="Wingdings" charset="2"/>
              <a:buChar char="Ø"/>
            </a:pPr>
            <a:r>
              <a:rPr lang="en-US" sz="25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Implement new features</a:t>
            </a:r>
            <a:endParaRPr lang="en-US" sz="25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342900" indent="-342900">
              <a:spcBef>
                <a:spcPct val="0"/>
              </a:spcBef>
              <a:buFont typeface="Wingdings" charset="2"/>
              <a:buChar char="Ø"/>
            </a:pPr>
            <a:r>
              <a:rPr lang="en-US" sz="25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Our visualization concepts</a:t>
            </a:r>
          </a:p>
          <a:p>
            <a:pPr marL="800100" lvl="1" indent="-342900">
              <a:spcBef>
                <a:spcPct val="0"/>
              </a:spcBef>
              <a:buFont typeface="Wingdings" charset="2"/>
              <a:buChar char="Ø"/>
            </a:pPr>
            <a:r>
              <a:rPr lang="en-US" sz="25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2D </a:t>
            </a:r>
            <a:r>
              <a:rPr lang="en-US" sz="25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Search (User Preferences</a:t>
            </a:r>
            <a:r>
              <a:rPr lang="en-US" sz="25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)</a:t>
            </a:r>
            <a:endParaRPr lang="en-US" sz="25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800100" lvl="1" indent="-342900">
              <a:spcBef>
                <a:spcPct val="0"/>
              </a:spcBef>
              <a:buFont typeface="Wingdings" charset="2"/>
              <a:buChar char="Ø"/>
            </a:pPr>
            <a:r>
              <a:rPr lang="en-US" sz="25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Food Map </a:t>
            </a:r>
            <a:r>
              <a:rPr lang="en-US" sz="25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D3</a:t>
            </a:r>
            <a:endParaRPr lang="en-US" sz="25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1257300" lvl="2" indent="-342900">
              <a:spcBef>
                <a:spcPct val="0"/>
              </a:spcBef>
              <a:buFont typeface="Wingdings" charset="2"/>
              <a:buChar char="Ø"/>
            </a:pPr>
            <a:r>
              <a:rPr lang="en-US" sz="25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Food Map </a:t>
            </a:r>
            <a:r>
              <a:rPr lang="en-US" sz="25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Algorithm</a:t>
            </a:r>
            <a:endParaRPr lang="en-US" sz="25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800100" lvl="1" indent="-342900">
              <a:spcBef>
                <a:spcPct val="0"/>
              </a:spcBef>
              <a:buFont typeface="Wingdings" charset="2"/>
              <a:buChar char="Ø"/>
            </a:pPr>
            <a:r>
              <a:rPr lang="en-US" sz="25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Discovering Similar Restaurants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" y="6267803"/>
            <a:ext cx="521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ct val="0"/>
              </a:spcBef>
            </a:pPr>
            <a:r>
              <a:rPr lang="en-US" dirty="0" smtClean="0">
                <a:solidFill>
                  <a:schemeClr val="accent1"/>
                </a:solidFill>
              </a:rPr>
              <a:t>Note: The Yelp dataset is from 2012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301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/>
              <a:t>Discovering Similar Restaurants</a:t>
            </a:r>
            <a:endParaRPr lang="en-US" sz="32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523" y="220117"/>
            <a:ext cx="1745747" cy="17457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29" y="2970328"/>
            <a:ext cx="8826642" cy="23034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8629" y="2477021"/>
            <a:ext cx="4049468" cy="27241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Shiny UI – Integrating Leaflet, similar restaurants, and </a:t>
            </a:r>
            <a:r>
              <a:rPr lang="en-US" sz="1000" b="1" dirty="0" err="1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FoodMap</a:t>
            </a:r>
            <a:endParaRPr lang="en-US" sz="10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51390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and 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435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/>
              <a:t>Integration</a:t>
            </a:r>
            <a:endParaRPr lang="en-US" sz="32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523" y="220117"/>
            <a:ext cx="1745747" cy="17457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199" y="2125901"/>
            <a:ext cx="807421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0"/>
              </a:spcBef>
              <a:buFont typeface="Wingdings" charset="2"/>
              <a:buChar char="Ø"/>
            </a:pPr>
            <a:r>
              <a:rPr lang="en-US" sz="25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Merging </a:t>
            </a:r>
            <a:r>
              <a:rPr lang="en-US" sz="2500" dirty="0" err="1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FoodMap</a:t>
            </a:r>
            <a:r>
              <a:rPr lang="en-US" sz="25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(built in D3) with Shiny/Leaflet app</a:t>
            </a:r>
          </a:p>
          <a:p>
            <a:pPr marL="800100" lvl="1" indent="-342900">
              <a:spcBef>
                <a:spcPct val="0"/>
              </a:spcBef>
              <a:buFont typeface="Wingdings" charset="2"/>
              <a:buChar char="Ø"/>
            </a:pPr>
            <a:r>
              <a:rPr lang="en-US" sz="25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Passing input restaurant in Shiny as variable to </a:t>
            </a:r>
            <a:r>
              <a:rPr lang="en-US" sz="2500" dirty="0" err="1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FoodMap.js</a:t>
            </a:r>
            <a:r>
              <a:rPr lang="en-US" sz="25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file</a:t>
            </a:r>
          </a:p>
          <a:p>
            <a:pPr marL="800100" lvl="1" indent="-342900">
              <a:spcBef>
                <a:spcPct val="0"/>
              </a:spcBef>
              <a:buFont typeface="Wingdings" charset="2"/>
              <a:buChar char="Ø"/>
            </a:pPr>
            <a:r>
              <a:rPr lang="en-US" sz="25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Placing </a:t>
            </a:r>
            <a:r>
              <a:rPr lang="en-US" sz="2500" dirty="0" err="1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FoodMap</a:t>
            </a:r>
            <a:r>
              <a:rPr lang="en-US" sz="25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in div tag within Shiny app</a:t>
            </a:r>
          </a:p>
          <a:p>
            <a:pPr marL="342900" indent="-342900">
              <a:spcBef>
                <a:spcPct val="0"/>
              </a:spcBef>
              <a:buFont typeface="Wingdings" charset="2"/>
              <a:buChar char="Ø"/>
            </a:pPr>
            <a:r>
              <a:rPr lang="en-US" sz="25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Merging </a:t>
            </a:r>
            <a:r>
              <a:rPr lang="en-US" sz="2500" dirty="0" err="1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FoodMap</a:t>
            </a:r>
            <a:r>
              <a:rPr lang="en-US" sz="25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with user preference 2D search (both built in D3)</a:t>
            </a:r>
            <a:endParaRPr lang="en-US" sz="25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03727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/>
              <a:t>Integrated Designs</a:t>
            </a:r>
            <a:endParaRPr lang="en-US" sz="32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523" y="220117"/>
            <a:ext cx="1745747" cy="17457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03275" y="6347298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2D Search With Food Map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405152" y="6348649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/>
              </a:rPr>
              <a:t>Similarity with Food Map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23721" t="14191" r="11662" b="10920"/>
          <a:stretch/>
        </p:blipFill>
        <p:spPr>
          <a:xfrm>
            <a:off x="1405152" y="2057400"/>
            <a:ext cx="5996247" cy="429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8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/>
              <a:t>Lessons Learned and Next Steps</a:t>
            </a:r>
            <a:endParaRPr lang="en-US" sz="32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523" y="220117"/>
            <a:ext cx="1745747" cy="17457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199" y="2177870"/>
            <a:ext cx="759104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0"/>
              </a:spcBef>
              <a:buFont typeface="Wingdings" charset="2"/>
              <a:buChar char="Ø"/>
            </a:pPr>
            <a:r>
              <a:rPr lang="en-US" sz="25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One letter global variables should be avoided (thanks, Leaflet and Steve)</a:t>
            </a:r>
          </a:p>
          <a:p>
            <a:pPr marL="342900" indent="-342900">
              <a:spcBef>
                <a:spcPct val="0"/>
              </a:spcBef>
              <a:buFont typeface="Wingdings" charset="2"/>
              <a:buChar char="Ø"/>
            </a:pPr>
            <a:r>
              <a:rPr lang="en-US" sz="25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Implement Leaflet in JavaScript instead of an R Leaflet package to allow enhanced functionality</a:t>
            </a:r>
          </a:p>
          <a:p>
            <a:pPr marL="800100" lvl="1" indent="-342900">
              <a:spcBef>
                <a:spcPct val="0"/>
              </a:spcBef>
              <a:buFont typeface="Wingdings" charset="2"/>
              <a:buChar char="Ø"/>
            </a:pPr>
            <a:r>
              <a:rPr lang="en-US" sz="25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Clicks on map can be tracked and passed back to script</a:t>
            </a:r>
          </a:p>
        </p:txBody>
      </p:sp>
    </p:spTree>
    <p:extLst>
      <p:ext uri="{BB962C8B-B14F-4D97-AF65-F5344CB8AC3E}">
        <p14:creationId xmlns:p14="http://schemas.microsoft.com/office/powerpoint/2010/main" val="172805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/>
              <a:t>Next Steps – Food Map</a:t>
            </a:r>
            <a:endParaRPr lang="en-US" sz="32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523" y="220117"/>
            <a:ext cx="1745747" cy="17457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31" y="2227355"/>
            <a:ext cx="4558892" cy="18642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595" y="2762117"/>
            <a:ext cx="3855961" cy="33044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01" y="4148007"/>
            <a:ext cx="3010752" cy="22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45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Why analyze the Yelp data?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523" y="220117"/>
            <a:ext cx="1745747" cy="17457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199" y="2149019"/>
            <a:ext cx="801898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0"/>
              </a:spcBef>
              <a:buFont typeface="Wingdings" charset="2"/>
              <a:buChar char="Ø"/>
            </a:pPr>
            <a:r>
              <a:rPr lang="en-US" sz="25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There are </a:t>
            </a:r>
            <a:r>
              <a:rPr lang="en-US" sz="25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missing Yelp </a:t>
            </a:r>
            <a:r>
              <a:rPr lang="en-US" sz="25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features that we want to see implemented</a:t>
            </a:r>
          </a:p>
          <a:p>
            <a:pPr marL="800100" lvl="1" indent="-342900">
              <a:spcBef>
                <a:spcPct val="0"/>
              </a:spcBef>
              <a:buFont typeface="Wingdings" charset="2"/>
              <a:buChar char="Ø"/>
            </a:pPr>
            <a:r>
              <a:rPr lang="en-US" sz="25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Given a restaurant, what other restaurants might users like (similar to Netflix recommendation system)?</a:t>
            </a:r>
            <a:endParaRPr lang="en-US" sz="25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800100" lvl="1" indent="-342900">
              <a:spcBef>
                <a:spcPct val="0"/>
              </a:spcBef>
              <a:buFont typeface="Wingdings" charset="2"/>
              <a:buChar char="Ø"/>
            </a:pPr>
            <a:r>
              <a:rPr lang="en-US" sz="25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What dishes are most popular at a particular restaurant?</a:t>
            </a:r>
          </a:p>
          <a:p>
            <a:pPr marL="800100" lvl="1" indent="-342900">
              <a:spcBef>
                <a:spcPct val="0"/>
              </a:spcBef>
              <a:buFont typeface="Wingdings" charset="2"/>
              <a:buChar char="Ø"/>
            </a:pPr>
            <a:r>
              <a:rPr lang="en-US" sz="25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Given user price and star preferences by cuisine, which restaurants should be recommended?</a:t>
            </a:r>
            <a:endParaRPr lang="en-US" sz="25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4158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185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/>
              <a:t>2D Search (User Preferences)</a:t>
            </a:r>
            <a:endParaRPr lang="en-US" sz="32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523" y="220117"/>
            <a:ext cx="1745747" cy="17457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49871" y="6332432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2D Search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11243" r="46530" b="4449"/>
          <a:stretch/>
        </p:blipFill>
        <p:spPr>
          <a:xfrm>
            <a:off x="2269726" y="2149267"/>
            <a:ext cx="4552667" cy="4486542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9" idx="1"/>
          </p:cNvCxnSpPr>
          <p:nvPr/>
        </p:nvCxnSpPr>
        <p:spPr>
          <a:xfrm flipH="1" flipV="1">
            <a:off x="6457190" y="3048000"/>
            <a:ext cx="553102" cy="773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010292" y="2972157"/>
            <a:ext cx="2070393" cy="30646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Users top cuisine </a:t>
            </a:r>
            <a:r>
              <a:rPr lang="en-US" sz="12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</a:t>
            </a:r>
            <a:r>
              <a:rPr lang="en-US" sz="12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hoices</a:t>
            </a:r>
            <a:endParaRPr lang="en-US" sz="12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02011" y="3410792"/>
            <a:ext cx="1992941" cy="1805226"/>
            <a:chOff x="109538" y="3169811"/>
            <a:chExt cx="2089020" cy="2284963"/>
          </a:xfrm>
        </p:grpSpPr>
        <p:sp>
          <p:nvSpPr>
            <p:cNvPr id="11" name="TextBox 10"/>
            <p:cNvSpPr txBox="1"/>
            <p:nvPr/>
          </p:nvSpPr>
          <p:spPr>
            <a:xfrm>
              <a:off x="109538" y="3169811"/>
              <a:ext cx="2089020" cy="2284963"/>
            </a:xfrm>
            <a:prstGeom prst="roundRect">
              <a:avLst>
                <a:gd name="adj" fmla="val 6362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accent1"/>
                  </a:solidFill>
                  <a:latin typeface="+mj-lt"/>
                  <a:ea typeface="+mj-ea"/>
                  <a:cs typeface="+mj-cs"/>
                </a:rPr>
                <a:t>Filter to tonight's choice</a:t>
              </a:r>
            </a:p>
            <a:p>
              <a:endParaRPr lang="en-US" sz="1200" b="1" dirty="0">
                <a:solidFill>
                  <a:schemeClr val="accent1"/>
                </a:solidFill>
                <a:latin typeface="+mj-lt"/>
                <a:ea typeface="+mj-ea"/>
                <a:cs typeface="+mj-cs"/>
              </a:endParaRPr>
            </a:p>
            <a:p>
              <a:endParaRPr lang="en-US" sz="12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endParaRPr>
            </a:p>
            <a:p>
              <a:endParaRPr lang="en-US" sz="1200" b="1" dirty="0">
                <a:solidFill>
                  <a:schemeClr val="accent1"/>
                </a:solidFill>
                <a:latin typeface="+mj-lt"/>
                <a:ea typeface="+mj-ea"/>
                <a:cs typeface="+mj-cs"/>
              </a:endParaRPr>
            </a:p>
            <a:p>
              <a:endParaRPr lang="en-US" sz="12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endParaRPr>
            </a:p>
            <a:p>
              <a:endParaRPr lang="en-US" sz="1200" b="1" dirty="0">
                <a:solidFill>
                  <a:schemeClr val="accent1"/>
                </a:solidFill>
                <a:latin typeface="+mj-lt"/>
                <a:ea typeface="+mj-ea"/>
                <a:cs typeface="+mj-cs"/>
              </a:endParaRPr>
            </a:p>
            <a:p>
              <a:endParaRPr lang="en-US" sz="12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endParaRPr>
            </a:p>
            <a:p>
              <a:endParaRPr lang="en-US" sz="1200" b="1" dirty="0">
                <a:solidFill>
                  <a:schemeClr val="accent1"/>
                </a:solidFill>
                <a:latin typeface="+mj-lt"/>
                <a:ea typeface="+mj-ea"/>
                <a:cs typeface="+mj-cs"/>
              </a:endParaRPr>
            </a:p>
            <a:p>
              <a:endParaRPr lang="en-US" sz="1200" b="1" dirty="0">
                <a:solidFill>
                  <a:schemeClr val="accent1"/>
                </a:solidFill>
                <a:latin typeface="+mj-lt"/>
                <a:ea typeface="+mj-ea"/>
                <a:cs typeface="+mj-cs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/>
            <a:srcRect l="2715" t="12686" r="57635" b="37184"/>
            <a:stretch/>
          </p:blipFill>
          <p:spPr>
            <a:xfrm>
              <a:off x="253175" y="3776998"/>
              <a:ext cx="1919547" cy="1516835"/>
            </a:xfrm>
            <a:prstGeom prst="rect">
              <a:avLst/>
            </a:prstGeom>
          </p:spPr>
        </p:pic>
      </p:grpSp>
      <p:cxnSp>
        <p:nvCxnSpPr>
          <p:cNvPr id="15" name="Straight Arrow Connector 14"/>
          <p:cNvCxnSpPr>
            <a:stCxn id="11" idx="0"/>
          </p:cNvCxnSpPr>
          <p:nvPr/>
        </p:nvCxnSpPr>
        <p:spPr>
          <a:xfrm flipV="1">
            <a:off x="1098482" y="2457450"/>
            <a:ext cx="2378143" cy="9533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443413" y="2771775"/>
            <a:ext cx="152400" cy="80963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070176" y="4489683"/>
            <a:ext cx="1950623" cy="30646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One click to see details</a:t>
            </a:r>
            <a:endParaRPr lang="en-US" sz="12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1" name="Straight Arrow Connector 30"/>
          <p:cNvCxnSpPr>
            <a:stCxn id="27" idx="1"/>
          </p:cNvCxnSpPr>
          <p:nvPr/>
        </p:nvCxnSpPr>
        <p:spPr>
          <a:xfrm flipH="1" flipV="1">
            <a:off x="4595813" y="2852738"/>
            <a:ext cx="2474363" cy="17901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7" idx="1"/>
          </p:cNvCxnSpPr>
          <p:nvPr/>
        </p:nvCxnSpPr>
        <p:spPr>
          <a:xfrm flipH="1">
            <a:off x="6301740" y="4642917"/>
            <a:ext cx="768436" cy="6987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6906623" y="2718075"/>
            <a:ext cx="342900" cy="30480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35" name="Oval 34"/>
          <p:cNvSpPr/>
          <p:nvPr/>
        </p:nvSpPr>
        <p:spPr>
          <a:xfrm>
            <a:off x="17673" y="3175275"/>
            <a:ext cx="342900" cy="30480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2</a:t>
            </a:r>
            <a:endParaRPr lang="en-US" sz="1400" dirty="0"/>
          </a:p>
        </p:txBody>
      </p:sp>
      <p:sp>
        <p:nvSpPr>
          <p:cNvPr id="36" name="Oval 35"/>
          <p:cNvSpPr/>
          <p:nvPr/>
        </p:nvSpPr>
        <p:spPr>
          <a:xfrm>
            <a:off x="6917194" y="4234768"/>
            <a:ext cx="342900" cy="30480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10927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/>
              <a:t>2D Search (R Code)</a:t>
            </a:r>
            <a:endParaRPr lang="en-US" sz="32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523" y="220117"/>
            <a:ext cx="1745747" cy="17457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47778" y="6340264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R Code in Markdown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365" t="12503" r="47651" b="45156"/>
          <a:stretch/>
        </p:blipFill>
        <p:spPr>
          <a:xfrm>
            <a:off x="1705068" y="2045754"/>
            <a:ext cx="7438932" cy="401881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0086" y="3125389"/>
            <a:ext cx="1677096" cy="27241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Read Data into memory</a:t>
            </a:r>
            <a:endParaRPr lang="en-US" sz="10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0" y="2870475"/>
            <a:ext cx="342900" cy="30480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81878" y="3734908"/>
            <a:ext cx="1625304" cy="27241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 err="1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Sqldf</a:t>
            </a:r>
            <a:r>
              <a:rPr lang="en-US" sz="10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to clean and filter</a:t>
            </a:r>
            <a:endParaRPr lang="en-US" sz="10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1835" y="3480908"/>
            <a:ext cx="342900" cy="30480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2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28468" y="5347808"/>
            <a:ext cx="1678714" cy="27241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Output clean  .</a:t>
            </a:r>
            <a:r>
              <a:rPr lang="en-US" sz="1000" b="1" dirty="0" err="1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tsv</a:t>
            </a:r>
            <a:r>
              <a:rPr lang="en-US" sz="10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for D3</a:t>
            </a:r>
            <a:endParaRPr lang="en-US" sz="10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12699" y="5087179"/>
            <a:ext cx="342900" cy="30480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4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334287" y="2173992"/>
            <a:ext cx="1372895" cy="27241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Jitter Samples a bit</a:t>
            </a:r>
            <a:endParaRPr lang="en-US" sz="10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168168" y="1979131"/>
            <a:ext cx="342900" cy="30480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36964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484" t="67586" r="62557" b="10671"/>
          <a:stretch/>
        </p:blipFill>
        <p:spPr>
          <a:xfrm>
            <a:off x="334287" y="2446407"/>
            <a:ext cx="3640904" cy="19963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/>
              <a:t>2D Search (D3 Code Highlights)</a:t>
            </a:r>
            <a:endParaRPr lang="en-US" sz="32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523" y="220117"/>
            <a:ext cx="1745747" cy="174574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34287" y="2173992"/>
            <a:ext cx="2413516" cy="27241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Set boarders based on $ and Rating</a:t>
            </a:r>
            <a:endParaRPr lang="en-US" sz="10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3264" t="14712" r="59722" b="57009"/>
          <a:stretch/>
        </p:blipFill>
        <p:spPr>
          <a:xfrm>
            <a:off x="4013575" y="2442228"/>
            <a:ext cx="4393964" cy="277900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064000" y="2169813"/>
            <a:ext cx="1753166" cy="27241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Update view from search</a:t>
            </a:r>
            <a:endParaRPr lang="en-US" sz="10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64000" y="5035198"/>
            <a:ext cx="479544" cy="44267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…</a:t>
            </a:r>
            <a:endParaRPr lang="en-US" sz="20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3263" t="55977" r="56026" b="28965"/>
          <a:stretch/>
        </p:blipFill>
        <p:spPr>
          <a:xfrm>
            <a:off x="4013292" y="5386336"/>
            <a:ext cx="4737008" cy="14032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47778" y="6340264"/>
            <a:ext cx="270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6"/>
              </a:rPr>
              <a:t>D3 Code in Markdown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94450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435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/>
              <a:t>Food Map D3</a:t>
            </a:r>
            <a:endParaRPr lang="en-US" sz="32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523" y="220117"/>
            <a:ext cx="1745747" cy="17457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2981" y="94565"/>
            <a:ext cx="39837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527" y="2204330"/>
            <a:ext cx="4028949" cy="246856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199" y="2057400"/>
            <a:ext cx="8088015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0"/>
              </a:spcBef>
              <a:buFont typeface="Wingdings" charset="2"/>
              <a:buChar char="Ø"/>
            </a:pPr>
            <a:r>
              <a:rPr lang="en-US" sz="25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Food, not restaurants</a:t>
            </a:r>
          </a:p>
          <a:p>
            <a:pPr marL="342900" indent="-342900">
              <a:spcBef>
                <a:spcPct val="0"/>
              </a:spcBef>
              <a:buFont typeface="Wingdings" charset="2"/>
              <a:buChar char="Ø"/>
            </a:pPr>
            <a:endParaRPr lang="en-US" sz="2500" dirty="0" smtClean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342900" indent="-342900">
              <a:spcBef>
                <a:spcPct val="0"/>
              </a:spcBef>
              <a:buFont typeface="Wingdings" charset="2"/>
              <a:buChar char="Ø"/>
            </a:pPr>
            <a:r>
              <a:rPr lang="en-US" sz="25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Pictures, not names</a:t>
            </a:r>
          </a:p>
          <a:p>
            <a:pPr marL="342900" indent="-342900">
              <a:spcBef>
                <a:spcPct val="0"/>
              </a:spcBef>
              <a:buFont typeface="Wingdings" charset="2"/>
              <a:buChar char="Ø"/>
            </a:pPr>
            <a:endParaRPr lang="en-US" sz="2500" dirty="0" smtClean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342900" indent="-342900">
              <a:spcBef>
                <a:spcPct val="0"/>
              </a:spcBef>
              <a:buFont typeface="Wingdings" charset="2"/>
              <a:buChar char="Ø"/>
            </a:pPr>
            <a:r>
              <a:rPr lang="en-US" sz="2500" dirty="0">
                <a:solidFill>
                  <a:schemeClr val="accent1"/>
                </a:solidFill>
              </a:rPr>
              <a:t>Visual, not text</a:t>
            </a:r>
          </a:p>
          <a:p>
            <a:pPr>
              <a:spcBef>
                <a:spcPct val="0"/>
              </a:spcBef>
            </a:pPr>
            <a:endParaRPr lang="en-US" sz="2500" dirty="0" smtClean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342900" indent="-342900">
              <a:spcBef>
                <a:spcPct val="0"/>
              </a:spcBef>
              <a:buFont typeface="Wingdings" charset="2"/>
              <a:buChar char="Ø"/>
            </a:pPr>
            <a:r>
              <a:rPr lang="en-US" sz="25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Squares, not rectangles</a:t>
            </a:r>
          </a:p>
          <a:p>
            <a:pPr>
              <a:spcBef>
                <a:spcPct val="0"/>
              </a:spcBef>
            </a:pPr>
            <a:endParaRPr lang="en-US" sz="2500" dirty="0" smtClean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342900" indent="-342900">
              <a:spcBef>
                <a:spcPct val="0"/>
              </a:spcBef>
              <a:buFont typeface="Wingdings" charset="2"/>
              <a:buChar char="Ø"/>
            </a:pPr>
            <a:r>
              <a:rPr lang="en-US" sz="25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Spiral, not sequential</a:t>
            </a:r>
          </a:p>
          <a:p>
            <a:pPr marL="800100" lvl="1" indent="-342900">
              <a:spcBef>
                <a:spcPct val="0"/>
              </a:spcBef>
              <a:buFont typeface="Wingdings" charset="2"/>
              <a:buChar char="Ø"/>
            </a:pPr>
            <a:r>
              <a:rPr lang="en-US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Washington Post 2014 Presidential </a:t>
            </a:r>
            <a:r>
              <a:rPr lang="en-US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b</a:t>
            </a:r>
            <a:r>
              <a:rPr lang="en-US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udget visualization</a:t>
            </a:r>
          </a:p>
          <a:p>
            <a:pPr lvl="1">
              <a:spcBef>
                <a:spcPct val="0"/>
              </a:spcBef>
            </a:pPr>
            <a:r>
              <a:rPr lang="en-US" sz="1200" dirty="0" smtClean="0"/>
              <a:t>	http</a:t>
            </a:r>
            <a:r>
              <a:rPr lang="en-US" sz="1200" dirty="0"/>
              <a:t>://www.washingtonpost.com/wp-srv/special/politics/presidential-budget-2014/</a:t>
            </a:r>
          </a:p>
          <a:p>
            <a:pPr marL="800100" lvl="1" indent="-342900">
              <a:spcBef>
                <a:spcPct val="0"/>
              </a:spcBef>
              <a:buFont typeface="Wingdings" charset="2"/>
              <a:buChar char="Ø"/>
            </a:pPr>
            <a:endParaRPr lang="en-US" sz="2500" dirty="0" smtClean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</a:pPr>
            <a:endParaRPr lang="en-US" sz="2500" dirty="0" smtClean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342900" indent="-342900">
              <a:spcBef>
                <a:spcPct val="0"/>
              </a:spcBef>
              <a:buFont typeface="Wingdings" charset="2"/>
              <a:buChar char="Ø"/>
            </a:pPr>
            <a:endParaRPr lang="en-US" sz="2500" dirty="0" smtClean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342900" indent="-342900">
              <a:spcBef>
                <a:spcPct val="0"/>
              </a:spcBef>
              <a:buFont typeface="Wingdings" charset="2"/>
              <a:buChar char="Ø"/>
            </a:pPr>
            <a:endParaRPr lang="en-US" sz="2500" dirty="0" smtClean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342900" indent="-342900">
              <a:spcBef>
                <a:spcPct val="0"/>
              </a:spcBef>
              <a:buFont typeface="Wingdings" charset="2"/>
              <a:buChar char="Ø"/>
            </a:pPr>
            <a:endParaRPr lang="en-US" sz="25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29280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laza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Plaza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laz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0000"/>
                <a:satMod val="120000"/>
              </a:schemeClr>
            </a:gs>
            <a:gs pos="35000">
              <a:schemeClr val="phClr">
                <a:shade val="100000"/>
                <a:satMod val="150000"/>
              </a:schemeClr>
            </a:gs>
            <a:gs pos="70000">
              <a:schemeClr val="phClr">
                <a:tint val="100000"/>
                <a:shade val="100000"/>
                <a:satMod val="200000"/>
                <a:greenMod val="100000"/>
              </a:schemeClr>
            </a:gs>
            <a:gs pos="100000">
              <a:schemeClr val="phClr"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 dist="63500" dir="5400000">
              <a:srgbClr val="FFFFFF">
                <a:alpha val="65000"/>
              </a:srgbClr>
            </a:innerShdw>
          </a:effectLst>
          <a:scene3d>
            <a:camera prst="orthographicFront">
              <a:rot lat="0" lon="0" rev="0"/>
            </a:camera>
            <a:lightRig rig="twoPt" dir="r">
              <a:rot lat="0" lon="0" rev="6000000"/>
            </a:lightRig>
          </a:scene3d>
          <a:sp3d prstMaterial="matte">
            <a:bevelT w="0" h="0" prst="relaxedInset"/>
          </a:sp3d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88900" dist="38100" dir="6600000" sx="101000" sy="101000" rotWithShape="0">
              <a:srgbClr val="000000">
                <a:alpha val="50000"/>
              </a:srgbClr>
            </a:outerShdw>
          </a:effectLst>
          <a:scene3d>
            <a:camera prst="perspectiveFront" fov="3000000"/>
            <a:lightRig rig="morning" dir="tl">
              <a:rot lat="0" lon="0" rev="1800000"/>
            </a:lightRig>
          </a:scene3d>
          <a:sp3d contourW="38100" prstMaterial="softEdge">
            <a:bevelT w="25400" h="38100"/>
            <a:contourClr>
              <a:schemeClr val="phClr">
                <a:tint val="6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Plaza.thmx</Template>
  <TotalTime>352</TotalTime>
  <Words>787</Words>
  <Application>Microsoft Macintosh PowerPoint</Application>
  <PresentationFormat>On-screen Show (4:3)</PresentationFormat>
  <Paragraphs>138</Paragraphs>
  <Slides>25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Plaza</vt:lpstr>
      <vt:lpstr>CUDSY</vt:lpstr>
      <vt:lpstr>Introduction</vt:lpstr>
      <vt:lpstr>Why analyze the Yelp data?</vt:lpstr>
      <vt:lpstr>2D Search</vt:lpstr>
      <vt:lpstr>2D Search (User Preferences)</vt:lpstr>
      <vt:lpstr>2D Search (R Code)</vt:lpstr>
      <vt:lpstr>2D Search (D3 Code Highlights)</vt:lpstr>
      <vt:lpstr>Food Map</vt:lpstr>
      <vt:lpstr>Food Map D3</vt:lpstr>
      <vt:lpstr>Algorithm for drawing squares</vt:lpstr>
      <vt:lpstr>Food Map Algorithm</vt:lpstr>
      <vt:lpstr>Prototyping in Python</vt:lpstr>
      <vt:lpstr>Overlapping issue</vt:lpstr>
      <vt:lpstr>Still room for improvements…</vt:lpstr>
      <vt:lpstr>Food Map Data Scraping</vt:lpstr>
      <vt:lpstr>Discovering Similar Restaurants</vt:lpstr>
      <vt:lpstr>Discovering Similar Restaurants</vt:lpstr>
      <vt:lpstr>Discovering Similar Restaurants</vt:lpstr>
      <vt:lpstr>Discovering Similar Restaurants</vt:lpstr>
      <vt:lpstr>Discovering Similar Restaurants</vt:lpstr>
      <vt:lpstr>Integration and Conclusion</vt:lpstr>
      <vt:lpstr>Integration</vt:lpstr>
      <vt:lpstr>Integrated Designs</vt:lpstr>
      <vt:lpstr>Lessons Learned and Next Steps</vt:lpstr>
      <vt:lpstr>Next Steps – Food Map</vt:lpstr>
    </vt:vector>
  </TitlesOfParts>
  <Company>SGI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CUDSY</dc:title>
  <dc:creator>Sam Guleff</dc:creator>
  <cp:lastModifiedBy>Jordan Rosenblum</cp:lastModifiedBy>
  <cp:revision>33</cp:revision>
  <dcterms:created xsi:type="dcterms:W3CDTF">2015-04-19T23:05:43Z</dcterms:created>
  <dcterms:modified xsi:type="dcterms:W3CDTF">2015-04-21T21:18:39Z</dcterms:modified>
</cp:coreProperties>
</file>